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73" r:id="rId2"/>
    <p:sldId id="275" r:id="rId3"/>
    <p:sldId id="258" r:id="rId4"/>
    <p:sldId id="259" r:id="rId5"/>
    <p:sldId id="260" r:id="rId6"/>
    <p:sldId id="269" r:id="rId7"/>
    <p:sldId id="271" r:id="rId8"/>
    <p:sldId id="267" r:id="rId9"/>
    <p:sldId id="263" r:id="rId10"/>
    <p:sldId id="264" r:id="rId11"/>
    <p:sldId id="265" r:id="rId12"/>
    <p:sldId id="262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-56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9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8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13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4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38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242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76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65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9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50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0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64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5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6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0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1DC2-4AB0-4434-B30D-A0DB075E777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CBE420-5ECD-4B03-857B-3E09A818DA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0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7;&#1077;&#1088;&#1077;&#1095;&#1077;&#1085;&#1100;%20&#1091;&#1088;&#1086;&#1082;&#1086;&#1074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9;&#1090;&#1088;&#1072;&#1085;&#1080;&#1094;&#1072;%20&#1090;&#1077;&#1090;&#1088;&#1072;&#1076;&#1080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68991"/>
            <a:ext cx="7766936" cy="341194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Краевой модельный семинар </a:t>
            </a:r>
            <a:b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«Система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преемственности содержания образования в условиях реализации Федерального государственного образовательного стандарта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общего образования»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1439" y="4050833"/>
            <a:ext cx="7779224" cy="203606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ХК ИРО, 15 марта 2016 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1"/>
            <a:ext cx="8775585" cy="8643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2" action="ppaction://hlinkfile"/>
              </a:rPr>
              <a:t>Уроки-эксперименты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24335"/>
            <a:ext cx="8596668" cy="41170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Использование приемов смыслового чтения в процессе изучения предметов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422"/>
            <a:ext cx="8596668" cy="6960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Элемент технологической карты урока ИЗО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806963"/>
              </p:ext>
            </p:extLst>
          </p:nvPr>
        </p:nvGraphicFramePr>
        <p:xfrm>
          <a:off x="677335" y="873458"/>
          <a:ext cx="9995213" cy="682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9836"/>
                <a:gridCol w="1985722"/>
                <a:gridCol w="3159655"/>
              </a:tblGrid>
              <a:tr h="604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учителя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Деятельность ученика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Методические приемы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УУД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</a:tr>
              <a:tr h="30221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Операционно-деятельностный этап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Я предлагаю вам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текст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из которого вы должны узнать, по каким деталям одежды определялось социальное положение хозяина халата.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Выберите из предложенного  текста  ключевые слова, которые содержат основную   информацию. Заполните схему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Изучают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текст,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выбирают ключевые слова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, з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аполняют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схему.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Прием СЧ: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Изучающее чтение.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Работа с ключевыми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словами.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Компрессия текста.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/>
                        </a:rPr>
                        <a:t>Познавательные УУД: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Поиск необходимой информации для выполнения учебных заданий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Представление информации в разных формах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2" marR="64572" marT="0" marB="0"/>
                </a:tc>
              </a:tr>
            </a:tbl>
          </a:graphicData>
        </a:graphic>
      </p:graphicFrame>
      <p:pic>
        <p:nvPicPr>
          <p:cNvPr id="6" name="Рисунок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8" t="22099" r="19257" b="32166"/>
          <a:stretch>
            <a:fillRect/>
          </a:stretch>
        </p:blipFill>
        <p:spPr bwMode="auto">
          <a:xfrm>
            <a:off x="677335" y="4421875"/>
            <a:ext cx="4877304" cy="243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4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5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Городской семинар для учителей географии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347" y="1891505"/>
            <a:ext cx="6841731" cy="475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Перспективы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 педагогов-</a:t>
            </a:r>
            <a:r>
              <a:rPr lang="ru-RU" sz="2400" dirty="0" err="1" smtClean="0"/>
              <a:t>тьюторов</a:t>
            </a:r>
            <a:r>
              <a:rPr lang="ru-RU" sz="2400" dirty="0" smtClean="0"/>
              <a:t> для обучения применению приемов смыслового чтения учителями.</a:t>
            </a:r>
          </a:p>
          <a:p>
            <a:r>
              <a:rPr lang="ru-RU" sz="2400" dirty="0" smtClean="0"/>
              <a:t>Перспективный план обучению смысловому чтению: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6570"/>
              </p:ext>
            </p:extLst>
          </p:nvPr>
        </p:nvGraphicFramePr>
        <p:xfrm>
          <a:off x="832513" y="2971544"/>
          <a:ext cx="7977465" cy="343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581"/>
                <a:gridCol w="1165365"/>
                <a:gridCol w="5686519"/>
              </a:tblGrid>
              <a:tr h="399454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разделы</a:t>
                      </a:r>
                      <a:endParaRPr lang="ru-RU" dirty="0"/>
                    </a:p>
                  </a:txBody>
                  <a:tcPr/>
                </a:tc>
              </a:tr>
              <a:tr h="75954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с понятием, стратегии чтения</a:t>
                      </a:r>
                      <a:endParaRPr lang="ru-RU" dirty="0"/>
                    </a:p>
                  </a:txBody>
                  <a:tcPr/>
                </a:tc>
              </a:tr>
              <a:tr h="759549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Преобразование и интерпретация информации</a:t>
                      </a:r>
                      <a:endParaRPr lang="ru-RU" dirty="0"/>
                    </a:p>
                  </a:txBody>
                  <a:tcPr/>
                </a:tc>
              </a:tr>
              <a:tr h="759549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Оценка информации,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с устными текстами</a:t>
                      </a:r>
                      <a:endParaRPr lang="ru-RU" dirty="0"/>
                    </a:p>
                  </a:txBody>
                  <a:tcPr/>
                </a:tc>
              </a:tr>
              <a:tr h="759549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Создание собственных текстов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7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22009" cy="37030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</a:t>
            </a:r>
            <a:r>
              <a:rPr lang="ru-RU" sz="3100" dirty="0" smtClean="0">
                <a:solidFill>
                  <a:schemeClr val="tx1"/>
                </a:solidFill>
              </a:rPr>
              <a:t>Мастер-класс 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                   «Метапредметный модуль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как средство реализации системно-деятельностного                  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           подхода в развитии УУД на примере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                    основ смыслового чтения»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Цель: разработка </a:t>
            </a:r>
            <a:r>
              <a:rPr lang="ru-RU" sz="2000" dirty="0">
                <a:solidFill>
                  <a:schemeClr val="tx1"/>
                </a:solidFill>
              </a:rPr>
              <a:t>механизмов достижения метапредметных результатов,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в </a:t>
            </a:r>
            <a:r>
              <a:rPr lang="ru-RU" sz="2000" dirty="0">
                <a:solidFill>
                  <a:schemeClr val="tx1"/>
                </a:solidFill>
              </a:rPr>
              <a:t>том числе через обновленное содержание общего образования.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6090" y="4626591"/>
            <a:ext cx="7328846" cy="1992573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Краевая инновационная площадка «Лаборатория успешного обучения»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     МБОУ </a:t>
            </a:r>
            <a:r>
              <a:rPr lang="ru-RU" sz="1200" b="1" dirty="0">
                <a:solidFill>
                  <a:schemeClr val="tx1"/>
                </a:solidFill>
              </a:rPr>
              <a:t>лицей «Вектор» г. Хабаровска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                                Тюкавкина </a:t>
            </a:r>
            <a:r>
              <a:rPr lang="ru-RU" sz="1200" b="1" dirty="0">
                <a:solidFill>
                  <a:schemeClr val="tx1"/>
                </a:solidFill>
              </a:rPr>
              <a:t>Л.Ю., директор, руководитель проекта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tx1"/>
                </a:solidFill>
              </a:rPr>
              <a:t>                                 Петрова Л.И., координатор проекта</a:t>
            </a:r>
          </a:p>
          <a:p>
            <a:pPr marL="0" indent="0">
              <a:buNone/>
            </a:pPr>
            <a:r>
              <a:rPr lang="ru-RU" sz="1200" b="1" dirty="0">
                <a:solidFill>
                  <a:schemeClr val="tx1"/>
                </a:solidFill>
              </a:rPr>
              <a:t>                                 Литвинюк Н.В., заместитель директора по </a:t>
            </a:r>
            <a:r>
              <a:rPr lang="ru-RU" sz="1200" b="1" dirty="0" smtClean="0">
                <a:solidFill>
                  <a:schemeClr val="tx1"/>
                </a:solidFill>
              </a:rPr>
              <a:t>УВР, педагог-</a:t>
            </a:r>
            <a:r>
              <a:rPr lang="ru-RU" sz="1200" b="1" dirty="0" err="1" smtClean="0">
                <a:solidFill>
                  <a:schemeClr val="tx1"/>
                </a:solidFill>
              </a:rPr>
              <a:t>тьютор</a:t>
            </a:r>
            <a:endParaRPr lang="ru-RU" sz="1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268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Актуальность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/>
          <a:lstStyle/>
          <a:p>
            <a:r>
              <a:rPr lang="ru-RU" sz="2400" dirty="0" smtClean="0"/>
              <a:t>ФГОС (приказ Минобрнауки «Об утверждении ФГОС ООО» от 17.12. 2010 № 1897 (с изменениями – приказ от 29.12.14 № 1644)</a:t>
            </a:r>
          </a:p>
          <a:p>
            <a:r>
              <a:rPr lang="ru-RU" sz="2400" dirty="0" smtClean="0"/>
              <a:t>Примерная  основная образовательная программа основного общего образования (одобрена решением федерального учебно-методического объединения по общему образованию – протокол  от 08.04.2015 № 1/15)</a:t>
            </a:r>
          </a:p>
          <a:p>
            <a:r>
              <a:rPr lang="ru-RU" sz="2400" dirty="0" smtClean="0"/>
              <a:t>Программа формирования УУД: междисциплинарные программы по основам смыслового чтения, ИКТ-компетентности, основам проектной деятельности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0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Методическое сопровождение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7731"/>
            <a:ext cx="8596668" cy="4403631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1. </a:t>
            </a:r>
            <a:r>
              <a:rPr lang="ru-RU" sz="2400" b="1" u="sng" dirty="0" smtClean="0"/>
              <a:t>Корпоративное обучение </a:t>
            </a:r>
            <a:r>
              <a:rPr lang="ru-RU" sz="2400" dirty="0" smtClean="0"/>
              <a:t>инициативной группы алгоритму разработки метапредметных заданий. </a:t>
            </a:r>
          </a:p>
          <a:p>
            <a:r>
              <a:rPr lang="ru-RU" sz="2400" dirty="0" smtClean="0"/>
              <a:t>2. </a:t>
            </a:r>
            <a:r>
              <a:rPr lang="ru-RU" sz="2400" b="1" u="sng" dirty="0" smtClean="0"/>
              <a:t>Диагностика</a:t>
            </a:r>
            <a:r>
              <a:rPr lang="ru-RU" sz="2400" dirty="0" smtClean="0"/>
              <a:t> сформированности метапредметных умений педагогов.</a:t>
            </a:r>
          </a:p>
          <a:p>
            <a:r>
              <a:rPr lang="ru-RU" sz="2400" dirty="0" smtClean="0"/>
              <a:t>3. </a:t>
            </a:r>
            <a:r>
              <a:rPr lang="ru-RU" sz="2400" b="1" u="sng" dirty="0" smtClean="0"/>
              <a:t>Повышение квалификации </a:t>
            </a:r>
            <a:r>
              <a:rPr lang="ru-RU" sz="2400" dirty="0" smtClean="0"/>
              <a:t>педагогов: организация модульных курсов по метапредметности и основам смыслового чтения.</a:t>
            </a:r>
          </a:p>
          <a:p>
            <a:r>
              <a:rPr lang="ru-RU" sz="2400" dirty="0" smtClean="0"/>
              <a:t>4. </a:t>
            </a:r>
            <a:r>
              <a:rPr lang="ru-RU" sz="2400" b="1" u="sng" dirty="0" smtClean="0"/>
              <a:t>Разработка рабочих программ </a:t>
            </a:r>
            <a:r>
              <a:rPr lang="ru-RU" sz="2400" dirty="0" smtClean="0"/>
              <a:t>метапредметных курсов:</a:t>
            </a:r>
            <a:r>
              <a:rPr lang="en-US" sz="2400" dirty="0" smtClean="0"/>
              <a:t> </a:t>
            </a:r>
            <a:r>
              <a:rPr lang="ru-RU" sz="2400" dirty="0" smtClean="0"/>
              <a:t> основ смыслового чтения, ИКТ-компетентности, ИПД.</a:t>
            </a:r>
          </a:p>
          <a:p>
            <a:r>
              <a:rPr lang="ru-RU" sz="2400" dirty="0" smtClean="0"/>
              <a:t>5. </a:t>
            </a:r>
            <a:r>
              <a:rPr lang="ru-RU" sz="2400" b="1" u="sng" dirty="0" smtClean="0"/>
              <a:t>Разработка дидактического материала</a:t>
            </a:r>
            <a:r>
              <a:rPr lang="ru-RU" sz="2400" dirty="0" smtClean="0"/>
              <a:t>: методических рекомендаций и рабочей тетради для учащихся по основам смыслового чтения, глоссария приемов смыслового чтения.</a:t>
            </a:r>
          </a:p>
          <a:p>
            <a:r>
              <a:rPr lang="ru-RU" sz="2400" dirty="0" smtClean="0"/>
              <a:t>6. </a:t>
            </a:r>
            <a:r>
              <a:rPr lang="ru-RU" sz="2400" b="1" u="sng" dirty="0" smtClean="0"/>
              <a:t>Апробация</a:t>
            </a:r>
            <a:r>
              <a:rPr lang="ru-RU" sz="2400" dirty="0" smtClean="0"/>
              <a:t> метапредметных </a:t>
            </a:r>
            <a:r>
              <a:rPr lang="ru-RU" sz="2400" dirty="0"/>
              <a:t>курсов </a:t>
            </a:r>
            <a:r>
              <a:rPr lang="ru-RU" sz="2400" dirty="0" smtClean="0"/>
              <a:t>ИКТ-компетентности, основ </a:t>
            </a:r>
            <a:r>
              <a:rPr lang="ru-RU" sz="2400" dirty="0"/>
              <a:t>смыслового </a:t>
            </a:r>
            <a:r>
              <a:rPr lang="ru-RU" sz="2400" dirty="0" smtClean="0"/>
              <a:t>чтения.</a:t>
            </a:r>
          </a:p>
          <a:p>
            <a:r>
              <a:rPr lang="ru-RU" sz="2400" dirty="0" smtClean="0"/>
              <a:t>7. </a:t>
            </a:r>
            <a:r>
              <a:rPr lang="ru-RU" sz="2400" b="1" u="sng" dirty="0" smtClean="0"/>
              <a:t>Проведение уроков-экспериментов, диссеминация опыта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46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Учебный план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3267"/>
            <a:ext cx="8596668" cy="4308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Часы внеурочной деятельности в 5 классах: 10 часов на каждый класс.  </a:t>
            </a:r>
          </a:p>
          <a:p>
            <a:r>
              <a:rPr lang="ru-RU" sz="2400" dirty="0" smtClean="0"/>
              <a:t>Из них на основы смыслового чтения – по 4 часа на класс, ИКТ – по 2 часа на класс.</a:t>
            </a:r>
          </a:p>
          <a:p>
            <a:r>
              <a:rPr lang="ru-RU" sz="2400" dirty="0" smtClean="0"/>
              <a:t>Деление каждого класса на две группы.</a:t>
            </a:r>
          </a:p>
          <a:p>
            <a:r>
              <a:rPr lang="ru-RU" sz="2400" dirty="0" smtClean="0"/>
              <a:t>Закрепление двух учителей на класс.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40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308"/>
            <a:ext cx="8596668" cy="5049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КТП рабочей программы по смысловому чтению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4277"/>
            <a:ext cx="8596668" cy="584124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1-2.Что мы знаем о чтении?</a:t>
            </a:r>
          </a:p>
          <a:p>
            <a:r>
              <a:rPr lang="ru-RU" sz="4800" dirty="0"/>
              <a:t>3</a:t>
            </a:r>
            <a:r>
              <a:rPr lang="ru-RU" sz="4800" dirty="0" smtClean="0"/>
              <a:t>. Диагностика  </a:t>
            </a:r>
            <a:r>
              <a:rPr lang="ru-RU" sz="4800" dirty="0"/>
              <a:t>навыков чтения.  </a:t>
            </a:r>
          </a:p>
          <a:p>
            <a:r>
              <a:rPr lang="ru-RU" sz="4800" dirty="0"/>
              <a:t>4.Структура текста.</a:t>
            </a:r>
          </a:p>
          <a:p>
            <a:r>
              <a:rPr lang="ru-RU" sz="4800" dirty="0"/>
              <a:t>5. Учимся понимать текст: формулируем  причину  и следствие.  </a:t>
            </a:r>
          </a:p>
          <a:p>
            <a:r>
              <a:rPr lang="ru-RU" sz="4800" dirty="0"/>
              <a:t>6. Проблематика художественного текста.</a:t>
            </a:r>
          </a:p>
          <a:p>
            <a:r>
              <a:rPr lang="ru-RU" sz="4800" dirty="0" smtClean="0"/>
              <a:t>7-8. </a:t>
            </a:r>
            <a:r>
              <a:rPr lang="ru-RU" sz="4800" dirty="0"/>
              <a:t>Приемы ознакомительного чтения.</a:t>
            </a:r>
          </a:p>
          <a:p>
            <a:r>
              <a:rPr lang="ru-RU" sz="4800" dirty="0" smtClean="0"/>
              <a:t>9-10. </a:t>
            </a:r>
            <a:r>
              <a:rPr lang="ru-RU" sz="4800" dirty="0"/>
              <a:t>Ключевые понятия и их роль в тексте</a:t>
            </a:r>
          </a:p>
          <a:p>
            <a:r>
              <a:rPr lang="ru-RU" sz="4800" dirty="0" smtClean="0"/>
              <a:t>11-12. </a:t>
            </a:r>
            <a:r>
              <a:rPr lang="ru-RU" sz="4800" dirty="0"/>
              <a:t>Приемы поисково-просмотрового чтения.</a:t>
            </a:r>
          </a:p>
          <a:p>
            <a:r>
              <a:rPr lang="ru-RU" sz="4800" dirty="0" smtClean="0"/>
              <a:t>13-15. Ключевые </a:t>
            </a:r>
            <a:r>
              <a:rPr lang="ru-RU" sz="4800" dirty="0"/>
              <a:t>предложения и ключевые абзацы</a:t>
            </a:r>
          </a:p>
          <a:p>
            <a:r>
              <a:rPr lang="ru-RU" sz="4800" dirty="0" smtClean="0"/>
              <a:t>16-18. </a:t>
            </a:r>
            <a:r>
              <a:rPr lang="ru-RU" sz="4800" dirty="0"/>
              <a:t>Изучающее чтение</a:t>
            </a:r>
          </a:p>
          <a:p>
            <a:r>
              <a:rPr lang="ru-RU" sz="4800" dirty="0" smtClean="0"/>
              <a:t>19</a:t>
            </a:r>
            <a:r>
              <a:rPr lang="ru-RU" sz="4800" dirty="0"/>
              <a:t>. Интерпретация текста</a:t>
            </a:r>
          </a:p>
          <a:p>
            <a:r>
              <a:rPr lang="ru-RU" sz="4800" dirty="0"/>
              <a:t>20-21. Конспектирование при чтении и подготовке к сообщению.</a:t>
            </a:r>
          </a:p>
          <a:p>
            <a:r>
              <a:rPr lang="ru-RU" sz="4800" dirty="0"/>
              <a:t>22. Как сохранить информацию в памяти</a:t>
            </a:r>
          </a:p>
          <a:p>
            <a:r>
              <a:rPr lang="ru-RU" sz="4800" dirty="0"/>
              <a:t>23. Свертывание и развертывание текста.</a:t>
            </a:r>
          </a:p>
          <a:p>
            <a:r>
              <a:rPr lang="ru-RU" sz="4800" dirty="0"/>
              <a:t>24. Как извлечь из текста самое необходимое</a:t>
            </a:r>
          </a:p>
          <a:p>
            <a:r>
              <a:rPr lang="ru-RU" sz="4800" dirty="0"/>
              <a:t>25. Критическое (оценочное) чтение. Приемы критического чтения</a:t>
            </a:r>
          </a:p>
          <a:p>
            <a:r>
              <a:rPr lang="ru-RU" sz="4800" dirty="0" smtClean="0"/>
              <a:t>26-27. </a:t>
            </a:r>
            <a:r>
              <a:rPr lang="ru-RU" sz="4800" dirty="0"/>
              <a:t>Оценивание и редактирование устного и письменного речевого высказывания на основе применения техники критического мышления</a:t>
            </a:r>
          </a:p>
          <a:p>
            <a:r>
              <a:rPr lang="ru-RU" sz="4800" dirty="0" smtClean="0"/>
              <a:t>28-29-30</a:t>
            </a:r>
            <a:r>
              <a:rPr lang="ru-RU" sz="4800" dirty="0"/>
              <a:t>. Способы читательского творчества</a:t>
            </a:r>
          </a:p>
          <a:p>
            <a:r>
              <a:rPr lang="ru-RU" sz="4800" dirty="0"/>
              <a:t>31. Практикум «Новая  информационная революция»</a:t>
            </a:r>
          </a:p>
          <a:p>
            <a:r>
              <a:rPr lang="ru-RU" sz="4800" dirty="0"/>
              <a:t>32-33. Итоговая диагностика по курсу «Основы смыслового чтения»</a:t>
            </a:r>
          </a:p>
          <a:p>
            <a:r>
              <a:rPr lang="ru-RU" sz="4800" dirty="0"/>
              <a:t>34. Итоговая творческая работа  по курсу «Основы смыслового чтения»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91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422"/>
            <a:ext cx="8596668" cy="6960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Элемент технологической карты седьмого занятия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«Приемы </a:t>
            </a:r>
            <a:r>
              <a:rPr lang="ru-RU" sz="2000" dirty="0">
                <a:solidFill>
                  <a:schemeClr val="tx1"/>
                </a:solidFill>
              </a:rPr>
              <a:t>ознакомительного </a:t>
            </a:r>
            <a:r>
              <a:rPr lang="ru-RU" sz="2000" dirty="0" smtClean="0">
                <a:solidFill>
                  <a:schemeClr val="tx1"/>
                </a:solidFill>
              </a:rPr>
              <a:t>чтения»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636998"/>
              </p:ext>
            </p:extLst>
          </p:nvPr>
        </p:nvGraphicFramePr>
        <p:xfrm>
          <a:off x="677863" y="873457"/>
          <a:ext cx="8596312" cy="593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3188"/>
                <a:gridCol w="2573124"/>
              </a:tblGrid>
              <a:tr h="37702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Ход урока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УУД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7025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Операционно-деятельностный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84090"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1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Скажите, о чем, судя по заглавию, может идти речь в данном тексте;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просмотрите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текст, найдите подтверждение или опровержение вашему предложению.</a:t>
                      </a:r>
                    </a:p>
                    <a:p>
                      <a:pPr algn="ctr"/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 «Дальневосточные колибри»</a:t>
                      </a:r>
                      <a:endParaRPr lang="ru-R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2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Прочитайте первые предложения каждого абзаца, 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читая всего текста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сформулируйте и запишите основную мысль текста.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3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Выпишите ключевые слова и словосочетания, составляющие тематическую основу текста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4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Составьте цепочку из основных фактов текста, в которой ключевые слова были бы связаны по смыслу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Задание 5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Разделите текст на вводную часть (зачин), информационную (основную) часть и заключительную (концовку), сделав соответствующие отметки в тексте.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 УУД: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анализировать текст,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перерабатывать информацию для получения нового результата.</a:t>
                      </a: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Регулятивные УУД: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самостоятельно осуществлять действия по реализации плана достижения цели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Коммуникативные УУД: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доносить свою позицию с помощью монологической речи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2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042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hlinkClick r:id="rId2" action="ppaction://hlinkfile"/>
              </a:rPr>
              <a:t>Рабочая тетрадь </a:t>
            </a:r>
            <a:br>
              <a:rPr lang="ru-RU" b="1" dirty="0" smtClean="0">
                <a:solidFill>
                  <a:srgbClr val="7030A0"/>
                </a:solidFill>
                <a:hlinkClick r:id="rId2" action="ppaction://hlinkfile"/>
              </a:rPr>
            </a:br>
            <a:r>
              <a:rPr lang="ru-RU" b="1" dirty="0" smtClean="0">
                <a:solidFill>
                  <a:srgbClr val="7030A0"/>
                </a:solidFill>
                <a:hlinkClick r:id="rId2" action="ppaction://hlinkfile"/>
              </a:rPr>
              <a:t>по смысловому чтению</a:t>
            </a:r>
            <a:br>
              <a:rPr lang="ru-RU" b="1" dirty="0" smtClean="0">
                <a:solidFill>
                  <a:srgbClr val="7030A0"/>
                </a:solidFill>
                <a:hlinkClick r:id="rId2" action="ppaction://hlinkfile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Из листателя   в   читатели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C:\Users\админ\Pictures\скачанные файлы (2)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5330" y="3657600"/>
            <a:ext cx="3276600" cy="250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Отражение приемов СЧ в КТП по географии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27531"/>
              </p:ext>
            </p:extLst>
          </p:nvPr>
        </p:nvGraphicFramePr>
        <p:xfrm>
          <a:off x="1381938" y="1351128"/>
          <a:ext cx="7871244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795"/>
                <a:gridCol w="93980"/>
                <a:gridCol w="2387295"/>
                <a:gridCol w="692891"/>
                <a:gridCol w="4107976"/>
                <a:gridCol w="259307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Час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Приемы смыслового чтения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Введение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Зачем нам география и как мы  будем её изучать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Передача  целостной  сути текста в  рамках краткого абзаца.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Развитие географических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знаний о Земле 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</a:rPr>
                        <a:t>3</a:t>
                      </a:r>
                      <a:endParaRPr lang="ru-RU" sz="20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Как люди открывали Землю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Представление содержания текста с помощью рисунка «Маршрут путешествия»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Как люди открывали Землю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 сегодня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Составление конспекта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7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577</TotalTime>
  <Words>797</Words>
  <Application>Microsoft Office PowerPoint</Application>
  <PresentationFormat>Произвольный</PresentationFormat>
  <Paragraphs>152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    Краевой модельный семинар  «Система преемственности содержания образования в условиях реализации Федерального государственного образовательного стандарта  общего образования»</vt:lpstr>
      <vt:lpstr>                           Мастер-класс                        «Метапредметный модуль  как средство реализации системно-деятельностного                                подхода в развитии УУД на примере                        основ смыслового чтения»  Цель: разработка механизмов достижения метапредметных результатов,            в том числе через обновленное содержание общего образования. </vt:lpstr>
      <vt:lpstr>Актуальность</vt:lpstr>
      <vt:lpstr>Методическое сопровождение проекта</vt:lpstr>
      <vt:lpstr>Учебный план</vt:lpstr>
      <vt:lpstr>КТП рабочей программы по смысловому чтению</vt:lpstr>
      <vt:lpstr>Элемент технологической карты седьмого занятия  «Приемы ознакомительного чтения»</vt:lpstr>
      <vt:lpstr>Рабочая тетрадь  по смысловому чтению   Из листателя   в   читатели    </vt:lpstr>
      <vt:lpstr>Отражение приемов СЧ в КТП по географии</vt:lpstr>
      <vt:lpstr>Уроки-эксперименты</vt:lpstr>
      <vt:lpstr>Элемент технологической карты урока ИЗО</vt:lpstr>
      <vt:lpstr>Городской семинар для учителей географии</vt:lpstr>
      <vt:lpstr>Перспективы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  Жога Татьяна Николаевна</cp:lastModifiedBy>
  <cp:revision>45</cp:revision>
  <dcterms:created xsi:type="dcterms:W3CDTF">2016-03-06T23:44:57Z</dcterms:created>
  <dcterms:modified xsi:type="dcterms:W3CDTF">2016-03-15T06:14:10Z</dcterms:modified>
</cp:coreProperties>
</file>